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77" r:id="rId4"/>
    <p:sldId id="259" r:id="rId5"/>
    <p:sldId id="260" r:id="rId6"/>
    <p:sldId id="275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BDF"/>
          </a:solidFill>
        </a:fill>
      </a:tcStyle>
    </a:wholeTbl>
    <a:band2H>
      <a:tcTxStyle/>
      <a:tcStyle>
        <a:tcBdr/>
        <a:fill>
          <a:solidFill>
            <a:srgbClr val="E7EE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E3EF"/>
          </a:solidFill>
        </a:fill>
      </a:tcStyle>
    </a:wholeTbl>
    <a:band2H>
      <a:tcTxStyle/>
      <a:tcStyle>
        <a:tcBdr/>
        <a:fill>
          <a:solidFill>
            <a:srgbClr val="E7F2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2"/>
          </a:solidFill>
        </a:fill>
      </a:tcStyle>
    </a:wholeTbl>
    <a:band2H>
      <a:tcTxStyle/>
      <a:tcStyle>
        <a:tcBdr/>
        <a:fill>
          <a:solidFill>
            <a:srgbClr val="E7EE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64B4F"/>
              </a:solidFill>
              <a:prstDash val="solid"/>
              <a:round/>
            </a:ln>
          </a:top>
          <a:bottom>
            <a:ln w="25400" cap="flat">
              <a:solidFill>
                <a:srgbClr val="164B4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64B4F"/>
              </a:solidFill>
              <a:prstDash val="solid"/>
              <a:round/>
            </a:ln>
          </a:top>
          <a:bottom>
            <a:ln w="25400" cap="flat">
              <a:solidFill>
                <a:srgbClr val="164B4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ECF"/>
          </a:solidFill>
        </a:fill>
      </a:tcStyle>
    </a:wholeTbl>
    <a:band2H>
      <a:tcTxStyle/>
      <a:tcStyle>
        <a:tcBdr/>
        <a:fill>
          <a:solidFill>
            <a:srgbClr val="E7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64B4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64B4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64B4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4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1pPr>
    <a:lvl2pPr indent="2286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2pPr>
    <a:lvl3pPr indent="4572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3pPr>
    <a:lvl4pPr indent="6858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4pPr>
    <a:lvl5pPr indent="9144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5pPr>
    <a:lvl6pPr indent="11430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6pPr>
    <a:lvl7pPr indent="13716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7pPr>
    <a:lvl8pPr indent="16002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8pPr>
    <a:lvl9pPr indent="18288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goal is to restore one’s attention in less than the standard 15 minutes used in previous studies.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the time needed to restore attention is vital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Based on the results from studies conducted on Attention Restoration Theory</a:t>
            </a:r>
          </a:p>
          <a:p>
            <a:r>
              <a:t>These studies, exposed participnats to nature scenes using random lengths of time</a:t>
            </a:r>
          </a:p>
          <a:p>
            <a:r>
              <a:t>Our research question is: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will be analysed against expected results from Hypothesis.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293813" y="990600"/>
            <a:ext cx="8458201" cy="32004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3812" y="4267200"/>
            <a:ext cx="8458201" cy="1371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</a:lvl1pPr>
            <a:lvl2pPr marL="0" indent="457200">
              <a:spcBef>
                <a:spcPts val="0"/>
              </a:spcBef>
              <a:buSzTx/>
              <a:buFontTx/>
              <a:buNone/>
            </a:lvl2pPr>
            <a:lvl3pPr marL="0" indent="914400">
              <a:spcBef>
                <a:spcPts val="0"/>
              </a:spcBef>
              <a:buSzTx/>
              <a:buFontTx/>
              <a:buNone/>
            </a:lvl3pPr>
            <a:lvl4pPr marL="0" indent="1371600">
              <a:spcBef>
                <a:spcPts val="0"/>
              </a:spcBef>
              <a:buSzTx/>
              <a:buFontTx/>
              <a:buNone/>
            </a:lvl4pPr>
            <a:lvl5pPr marL="0" indent="1828800">
              <a:spcBef>
                <a:spcPts val="0"/>
              </a:spcBef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xfrm>
            <a:off x="1293812" y="1676400"/>
            <a:ext cx="9601201" cy="44958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14162" y="1122362"/>
            <a:ext cx="10360501" cy="2387601"/>
          </a:xfrm>
          <a:prstGeom prst="rect">
            <a:avLst/>
          </a:prstGeom>
        </p:spPr>
        <p:txBody>
          <a:bodyPr/>
          <a:lstStyle>
            <a:lvl1pPr algn="ctr" defTabSz="914171">
              <a:defRPr sz="59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3603" y="3602037"/>
            <a:ext cx="9141619" cy="1655764"/>
          </a:xfrm>
          <a:prstGeom prst="rect">
            <a:avLst/>
          </a:prstGeom>
        </p:spPr>
        <p:txBody>
          <a:bodyPr/>
          <a:lstStyle>
            <a:lvl1pPr marL="0" indent="0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457086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914171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1371256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1828343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836613" y="0"/>
            <a:ext cx="11352214" cy="6858000"/>
          </a:xfrm>
          <a:prstGeom prst="rect">
            <a:avLst/>
          </a:prstGeom>
          <a:gradFill>
            <a:gsLst>
              <a:gs pos="0">
                <a:srgbClr val="FFFFFF">
                  <a:alpha val="6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93812" y="1676400"/>
            <a:ext cx="9753601" cy="449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684212" y="333300"/>
            <a:ext cx="96012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35754" y="6410643"/>
            <a:ext cx="259530" cy="256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100">
                <a:solidFill>
                  <a:srgbClr val="1F696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223838" marR="0" indent="-2286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1pPr>
      <a:lvl2pPr marL="548639" marR="0" indent="-274319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2pPr>
      <a:lvl3pPr marL="853439" marR="0" indent="-304799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3pPr>
      <a:lvl4pPr marL="116586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4pPr>
      <a:lvl5pPr marL="144018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5pPr>
      <a:lvl6pPr marL="171450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6pPr>
      <a:lvl7pPr marL="198882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7pPr>
      <a:lvl8pPr marL="2263139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8pPr>
      <a:lvl9pPr marL="253746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2"/>
            <a:ext cx="12181152" cy="6856216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Title 1"/>
          <p:cNvSpPr txBox="1">
            <a:spLocks noGrp="1"/>
          </p:cNvSpPr>
          <p:nvPr>
            <p:ph type="title"/>
          </p:nvPr>
        </p:nvSpPr>
        <p:spPr>
          <a:xfrm>
            <a:off x="428618" y="2620578"/>
            <a:ext cx="9508850" cy="157042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ts val="3500"/>
              </a:lnSpc>
              <a:defRPr sz="4000" b="1">
                <a:latin typeface="+mn-lt"/>
                <a:ea typeface="+mn-ea"/>
                <a:cs typeface="+mn-cs"/>
                <a:sym typeface="Helvetica"/>
              </a:defRPr>
            </a:pPr>
            <a:r>
              <a:t>Attention Restoration Theory</a:t>
            </a:r>
            <a:br/>
            <a:br/>
            <a:r>
              <a:rPr sz="3500"/>
              <a:t>             </a:t>
            </a:r>
            <a:r>
              <a:rPr sz="2800"/>
              <a:t>- how does time influence the outcome?</a:t>
            </a:r>
          </a:p>
        </p:txBody>
      </p:sp>
      <p:pic>
        <p:nvPicPr>
          <p:cNvPr id="5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83702" y="5907785"/>
            <a:ext cx="703516" cy="949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" descr="Picture 2"/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rcRect l="8889" t="832" r="15555" b="28333"/>
          <a:stretch>
            <a:fillRect/>
          </a:stretch>
        </p:blipFill>
        <p:spPr>
          <a:xfrm>
            <a:off x="6786563" y="3183727"/>
            <a:ext cx="5402262" cy="337641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12"/>
          <p:cNvSpPr txBox="1">
            <a:spLocks noGrp="1"/>
          </p:cNvSpPr>
          <p:nvPr>
            <p:ph type="title"/>
          </p:nvPr>
        </p:nvSpPr>
        <p:spPr>
          <a:xfrm>
            <a:off x="684212" y="333300"/>
            <a:ext cx="9601201" cy="657301"/>
          </a:xfrm>
          <a:prstGeom prst="rect">
            <a:avLst/>
          </a:prstGeom>
        </p:spPr>
        <p:txBody>
          <a:bodyPr/>
          <a:lstStyle/>
          <a:p>
            <a:r>
              <a:rPr u="sng" dirty="0"/>
              <a:t>Hypothesis</a:t>
            </a:r>
          </a:p>
        </p:txBody>
      </p:sp>
      <p:sp>
        <p:nvSpPr>
          <p:cNvPr id="129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293811" y="1219200"/>
            <a:ext cx="9601201" cy="4495800"/>
          </a:xfrm>
          <a:prstGeom prst="rect">
            <a:avLst/>
          </a:prstGeom>
        </p:spPr>
        <p:txBody>
          <a:bodyPr/>
          <a:lstStyle/>
          <a:p>
            <a:pPr marL="0" lvl="1" indent="274320">
              <a:spcBef>
                <a:spcPts val="600"/>
              </a:spcBef>
              <a:buSzTx/>
              <a:buNone/>
              <a:defRPr sz="2800"/>
            </a:pPr>
            <a:r>
              <a:rPr dirty="0"/>
              <a:t>Exposure to nature scenes through VR can </a:t>
            </a:r>
            <a:r>
              <a:rPr lang="de-DE" dirty="0"/>
              <a:t>measurably</a:t>
            </a:r>
            <a:endParaRPr sz="2000" dirty="0"/>
          </a:p>
          <a:p>
            <a:pPr marL="0" lvl="1" indent="274320">
              <a:spcBef>
                <a:spcPts val="600"/>
              </a:spcBef>
              <a:buSzTx/>
              <a:buNone/>
              <a:defRPr sz="2800"/>
            </a:pPr>
            <a:r>
              <a:rPr b="1" dirty="0"/>
              <a:t>restore one’s attention </a:t>
            </a:r>
            <a:r>
              <a:rPr dirty="0"/>
              <a:t>in </a:t>
            </a:r>
            <a:r>
              <a:rPr b="1" dirty="0"/>
              <a:t>less </a:t>
            </a:r>
            <a:r>
              <a:rPr dirty="0"/>
              <a:t>than 15 minutes</a:t>
            </a:r>
          </a:p>
        </p:txBody>
      </p:sp>
      <p:grpSp>
        <p:nvGrpSpPr>
          <p:cNvPr id="132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30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1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Content Placeholder 3"/>
          <p:cNvGraphicFramePr/>
          <p:nvPr>
            <p:extLst>
              <p:ext uri="{D42A27DB-BD31-4B8C-83A1-F6EECF244321}">
                <p14:modId xmlns:p14="http://schemas.microsoft.com/office/powerpoint/2010/main" val="1718382865"/>
              </p:ext>
            </p:extLst>
          </p:nvPr>
        </p:nvGraphicFramePr>
        <p:xfrm>
          <a:off x="379411" y="1981199"/>
          <a:ext cx="11506200" cy="279373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150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12287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0862">
                <a:tc gridSpan="2"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rPr dirty="0"/>
                        <a:t>Emotional </a:t>
                      </a: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000000"/>
                          </a:solidFill>
                        </a:rPr>
                        <a:t>baseline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rPr dirty="0"/>
                        <a:t>Cognitive </a:t>
                      </a: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</a:rPr>
                        <a:t>baseline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164B4F"/>
                          </a:solidFill>
                        </a:rPr>
                        <a:t>Attention depletion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164B4F"/>
                          </a:solidFill>
                        </a:rPr>
                        <a:t>Emotional </a:t>
                      </a:r>
                      <a:r>
                        <a:rPr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000000"/>
                          </a:solidFill>
                        </a:rPr>
                        <a:t>state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rPr dirty="0"/>
                        <a:t>Cognitive </a:t>
                      </a: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</a:rPr>
                        <a:t>performance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Restoration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rPr dirty="0"/>
                        <a:t>Cognitive </a:t>
                      </a: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</a:rPr>
                        <a:t>performance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164B4F"/>
                          </a:solidFill>
                        </a:rPr>
                        <a:t>Emotional 
s</a:t>
                      </a:r>
                      <a:r>
                        <a:rPr lang="de-DE"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164B4F"/>
                          </a:solidFill>
                        </a:rPr>
                        <a:t>t</a:t>
                      </a:r>
                      <a:r>
                        <a:rPr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000000"/>
                          </a:solidFill>
                        </a:rPr>
                        <a:t>ate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7" name="Group 7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35" name="Rectangle 8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6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8" name="Arrow: Right 11"/>
          <p:cNvSpPr/>
          <p:nvPr/>
        </p:nvSpPr>
        <p:spPr>
          <a:xfrm>
            <a:off x="379411" y="2911548"/>
            <a:ext cx="11506201" cy="358965"/>
          </a:xfrm>
          <a:prstGeom prst="rightArrow">
            <a:avLst>
              <a:gd name="adj1" fmla="val 50000"/>
              <a:gd name="adj2" fmla="val 24198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TextBox 13"/>
          <p:cNvSpPr txBox="1"/>
          <p:nvPr/>
        </p:nvSpPr>
        <p:spPr>
          <a:xfrm>
            <a:off x="379411" y="5029199"/>
            <a:ext cx="2209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t>4 min </a:t>
            </a:r>
          </a:p>
        </p:txBody>
      </p:sp>
      <p:sp>
        <p:nvSpPr>
          <p:cNvPr id="141" name="TextBox 14"/>
          <p:cNvSpPr txBox="1"/>
          <p:nvPr/>
        </p:nvSpPr>
        <p:spPr>
          <a:xfrm>
            <a:off x="2741611" y="5034520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t>8 min </a:t>
            </a:r>
          </a:p>
        </p:txBody>
      </p:sp>
      <p:sp>
        <p:nvSpPr>
          <p:cNvPr id="142" name="TextBox 15"/>
          <p:cNvSpPr txBox="1"/>
          <p:nvPr/>
        </p:nvSpPr>
        <p:spPr>
          <a:xfrm>
            <a:off x="3808412" y="5037156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t>30 min </a:t>
            </a:r>
          </a:p>
        </p:txBody>
      </p:sp>
      <p:sp>
        <p:nvSpPr>
          <p:cNvPr id="143" name="TextBox 16"/>
          <p:cNvSpPr txBox="1"/>
          <p:nvPr/>
        </p:nvSpPr>
        <p:spPr>
          <a:xfrm>
            <a:off x="5027795" y="5037156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t>1 min </a:t>
            </a:r>
          </a:p>
        </p:txBody>
      </p:sp>
      <p:sp>
        <p:nvSpPr>
          <p:cNvPr id="144" name="TextBox 17"/>
          <p:cNvSpPr txBox="1"/>
          <p:nvPr/>
        </p:nvSpPr>
        <p:spPr>
          <a:xfrm>
            <a:off x="6132512" y="5037156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t>8 min </a:t>
            </a:r>
          </a:p>
        </p:txBody>
      </p:sp>
      <p:sp>
        <p:nvSpPr>
          <p:cNvPr id="145" name="TextBox 18"/>
          <p:cNvSpPr txBox="1"/>
          <p:nvPr/>
        </p:nvSpPr>
        <p:spPr>
          <a:xfrm>
            <a:off x="8456428" y="5026776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t>8 min </a:t>
            </a:r>
          </a:p>
        </p:txBody>
      </p:sp>
      <p:sp>
        <p:nvSpPr>
          <p:cNvPr id="146" name="TextBox 19"/>
          <p:cNvSpPr txBox="1"/>
          <p:nvPr/>
        </p:nvSpPr>
        <p:spPr>
          <a:xfrm>
            <a:off x="7237228" y="5301434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t>10 min </a:t>
            </a:r>
          </a:p>
        </p:txBody>
      </p:sp>
      <p:sp>
        <p:nvSpPr>
          <p:cNvPr id="147" name="TextBox 20"/>
          <p:cNvSpPr txBox="1"/>
          <p:nvPr/>
        </p:nvSpPr>
        <p:spPr>
          <a:xfrm>
            <a:off x="7237228" y="5568348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t>8 min </a:t>
            </a:r>
          </a:p>
        </p:txBody>
      </p:sp>
      <p:sp>
        <p:nvSpPr>
          <p:cNvPr id="148" name="TextBox 21"/>
          <p:cNvSpPr txBox="1"/>
          <p:nvPr/>
        </p:nvSpPr>
        <p:spPr>
          <a:xfrm>
            <a:off x="7237228" y="5830568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t>none</a:t>
            </a:r>
          </a:p>
        </p:txBody>
      </p:sp>
      <p:sp>
        <p:nvSpPr>
          <p:cNvPr id="149" name="TextBox 22"/>
          <p:cNvSpPr txBox="1"/>
          <p:nvPr/>
        </p:nvSpPr>
        <p:spPr>
          <a:xfrm>
            <a:off x="7233684" y="5026776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t>15 min 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9598025" y="5021352"/>
            <a:ext cx="220980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t>4 min </a:t>
            </a:r>
          </a:p>
        </p:txBody>
      </p:sp>
      <p:sp>
        <p:nvSpPr>
          <p:cNvPr id="21" name="Title 12">
            <a:extLst>
              <a:ext uri="{FF2B5EF4-FFF2-40B4-BE49-F238E27FC236}">
                <a16:creationId xmlns:a16="http://schemas.microsoft.com/office/drawing/2014/main" id="{77860B4F-9C2B-4666-8157-8EB479C03A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12" y="152400"/>
            <a:ext cx="9601201" cy="80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Preliminary Framework / Setup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2"/>
          <p:cNvSpPr txBox="1">
            <a:spLocks noGrp="1"/>
          </p:cNvSpPr>
          <p:nvPr>
            <p:ph type="title"/>
          </p:nvPr>
        </p:nvSpPr>
        <p:spPr>
          <a:xfrm>
            <a:off x="684212" y="152400"/>
            <a:ext cx="9601201" cy="80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Preliminary Framework / Setup</a:t>
            </a:r>
          </a:p>
        </p:txBody>
      </p:sp>
      <p:sp>
        <p:nvSpPr>
          <p:cNvPr id="153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961298" y="1181100"/>
            <a:ext cx="9601201" cy="4495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The participants will be provided </a:t>
            </a:r>
            <a:endParaRPr lang="de-DE" dirty="0"/>
          </a:p>
          <a:p>
            <a:pPr lvl="1"/>
            <a:r>
              <a:rPr b="1" dirty="0"/>
              <a:t>PANAS</a:t>
            </a:r>
            <a:r>
              <a:rPr dirty="0"/>
              <a:t> </a:t>
            </a:r>
            <a:r>
              <a:rPr lang="de-DE" dirty="0"/>
              <a:t>(Positive And Negative Affect Schedule) </a:t>
            </a:r>
            <a:r>
              <a:rPr dirty="0"/>
              <a:t>and </a:t>
            </a:r>
            <a:endParaRPr lang="de-DE" dirty="0"/>
          </a:p>
          <a:p>
            <a:pPr lvl="1"/>
            <a:r>
              <a:rPr b="1" dirty="0"/>
              <a:t>DSSQ</a:t>
            </a:r>
            <a:r>
              <a:rPr dirty="0"/>
              <a:t> </a:t>
            </a:r>
            <a:r>
              <a:rPr lang="de-DE" dirty="0"/>
              <a:t>(Dundee Stress State Questionnaire)</a:t>
            </a:r>
          </a:p>
          <a:p>
            <a:pPr marL="274320" lvl="1" indent="0">
              <a:buNone/>
            </a:pPr>
            <a:r>
              <a:rPr dirty="0"/>
              <a:t>to assess mood</a:t>
            </a:r>
            <a:r>
              <a:rPr lang="de-DE" dirty="0"/>
              <a:t>, </a:t>
            </a:r>
            <a:r>
              <a:rPr dirty="0"/>
              <a:t>anxiety</a:t>
            </a:r>
            <a:r>
              <a:rPr lang="de-DE" dirty="0"/>
              <a:t> and subjective stress levels</a:t>
            </a:r>
            <a:endParaRPr dirty="0"/>
          </a:p>
          <a:p>
            <a:r>
              <a:rPr dirty="0"/>
              <a:t>Then the </a:t>
            </a:r>
            <a:r>
              <a:rPr b="1" dirty="0"/>
              <a:t>2</a:t>
            </a:r>
            <a:r>
              <a:rPr lang="de-DE" b="1" dirty="0"/>
              <a:t>-B</a:t>
            </a:r>
            <a:r>
              <a:rPr b="1" dirty="0"/>
              <a:t>ack test </a:t>
            </a:r>
            <a:r>
              <a:rPr dirty="0"/>
              <a:t>be administered </a:t>
            </a:r>
            <a:endParaRPr lang="de-DE" dirty="0"/>
          </a:p>
          <a:p>
            <a:pPr lvl="1"/>
            <a:r>
              <a:rPr dirty="0"/>
              <a:t>to establish the </a:t>
            </a:r>
            <a:r>
              <a:rPr b="1" dirty="0"/>
              <a:t>baseline</a:t>
            </a:r>
            <a:r>
              <a:rPr lang="de-DE" b="1" dirty="0"/>
              <a:t> </a:t>
            </a:r>
            <a:r>
              <a:rPr lang="de-DE" dirty="0"/>
              <a:t>of cognitive performance / “concentration“</a:t>
            </a:r>
          </a:p>
          <a:p>
            <a:pPr lvl="1"/>
            <a:r>
              <a:rPr lang="en-US" dirty="0"/>
              <a:t>It is a continuous performance task to assess and measure working memory</a:t>
            </a:r>
            <a:r>
              <a:rPr lang="en-US" dirty="0">
                <a:solidFill>
                  <a:srgbClr val="000000"/>
                </a:solidFill>
              </a:rPr>
              <a:t> and </a:t>
            </a:r>
            <a:r>
              <a:rPr lang="en-US" dirty="0"/>
              <a:t>working memory capacity</a:t>
            </a:r>
            <a:endParaRPr dirty="0"/>
          </a:p>
        </p:txBody>
      </p:sp>
      <p:graphicFrame>
        <p:nvGraphicFramePr>
          <p:cNvPr id="154" name="Content Placeholder 3"/>
          <p:cNvGraphicFramePr/>
          <p:nvPr>
            <p:extLst>
              <p:ext uri="{D42A27DB-BD31-4B8C-83A1-F6EECF244321}">
                <p14:modId xmlns:p14="http://schemas.microsoft.com/office/powerpoint/2010/main" val="1809203362"/>
              </p:ext>
            </p:extLst>
          </p:nvPr>
        </p:nvGraphicFramePr>
        <p:xfrm>
          <a:off x="-2" y="5734234"/>
          <a:ext cx="12188830" cy="112287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218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1228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00B05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3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961298" y="1181100"/>
            <a:ext cx="9601201" cy="4495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Participants will take </a:t>
            </a:r>
            <a:r>
              <a:rPr lang="en-US" b="1" dirty="0"/>
              <a:t>vigilance tasks</a:t>
            </a:r>
          </a:p>
          <a:p>
            <a:pPr marL="27432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T</a:t>
            </a:r>
            <a:r>
              <a:rPr lang="en-US" dirty="0"/>
              <a:t>o </a:t>
            </a:r>
            <a:r>
              <a:rPr lang="en-US" b="1" dirty="0"/>
              <a:t>deplete attentive/cognitive resources  </a:t>
            </a:r>
          </a:p>
          <a:p>
            <a:r>
              <a:rPr lang="en-US" b="1" dirty="0"/>
              <a:t>PANAS</a:t>
            </a:r>
            <a:r>
              <a:rPr lang="en-US" dirty="0"/>
              <a:t> assessment will be conducted again</a:t>
            </a:r>
          </a:p>
          <a:p>
            <a:pPr lvl="1"/>
            <a:r>
              <a:rPr lang="de-DE" dirty="0"/>
              <a:t>change in affection </a:t>
            </a:r>
          </a:p>
          <a:p>
            <a:r>
              <a:rPr lang="en-US" dirty="0"/>
              <a:t>The </a:t>
            </a:r>
            <a:r>
              <a:rPr lang="en-US" b="1" dirty="0"/>
              <a:t>2-Back test </a:t>
            </a:r>
            <a:r>
              <a:rPr lang="en-US" dirty="0"/>
              <a:t>will be administered again</a:t>
            </a:r>
          </a:p>
          <a:p>
            <a:pPr marL="27432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b="1" dirty="0">
                <a:sym typeface="Wingdings" panose="05000000000000000000" pitchFamily="2" charset="2"/>
              </a:rPr>
              <a:t>Measurement of attention depletion</a:t>
            </a:r>
            <a:r>
              <a:rPr lang="de-DE" b="1" dirty="0"/>
              <a:t> </a:t>
            </a:r>
            <a:endParaRPr lang="en-US" b="1" dirty="0"/>
          </a:p>
          <a:p>
            <a:r>
              <a:rPr lang="de-DE" dirty="0"/>
              <a:t>E</a:t>
            </a:r>
            <a:r>
              <a:rPr dirty="0" err="1"/>
              <a:t>xpos</a:t>
            </a:r>
            <a:r>
              <a:rPr lang="de-DE" dirty="0"/>
              <a:t>ure</a:t>
            </a:r>
            <a:r>
              <a:rPr dirty="0"/>
              <a:t> to </a:t>
            </a:r>
            <a:r>
              <a:rPr b="1" dirty="0"/>
              <a:t>nature scenes </a:t>
            </a:r>
            <a:r>
              <a:rPr dirty="0"/>
              <a:t>provided by a </a:t>
            </a:r>
            <a:r>
              <a:rPr b="1" dirty="0"/>
              <a:t>VR headset</a:t>
            </a:r>
            <a:endParaRPr lang="de-DE" b="1" dirty="0"/>
          </a:p>
          <a:p>
            <a:pPr marL="274320" lvl="1" indent="0">
              <a:buNone/>
            </a:pP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Different length, for </a:t>
            </a:r>
            <a:r>
              <a:rPr lang="de-DE" b="1" dirty="0">
                <a:sym typeface="Wingdings" panose="05000000000000000000" pitchFamily="2" charset="2"/>
              </a:rPr>
              <a:t>restoration of attentive resources </a:t>
            </a:r>
            <a:endParaRPr b="1" dirty="0"/>
          </a:p>
        </p:txBody>
      </p:sp>
      <p:graphicFrame>
        <p:nvGraphicFramePr>
          <p:cNvPr id="158" name="Content Placeholder 3"/>
          <p:cNvGraphicFramePr/>
          <p:nvPr>
            <p:extLst>
              <p:ext uri="{D42A27DB-BD31-4B8C-83A1-F6EECF244321}">
                <p14:modId xmlns:p14="http://schemas.microsoft.com/office/powerpoint/2010/main" val="896383736"/>
              </p:ext>
            </p:extLst>
          </p:nvPr>
        </p:nvGraphicFramePr>
        <p:xfrm>
          <a:off x="-2" y="5734234"/>
          <a:ext cx="12188830" cy="112287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218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1228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3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itle 12">
            <a:extLst>
              <a:ext uri="{FF2B5EF4-FFF2-40B4-BE49-F238E27FC236}">
                <a16:creationId xmlns:a16="http://schemas.microsoft.com/office/drawing/2014/main" id="{CF6B10CA-0E86-46C8-A995-23F6B1461AAF}"/>
              </a:ext>
            </a:extLst>
          </p:cNvPr>
          <p:cNvSpPr txBox="1">
            <a:spLocks/>
          </p:cNvSpPr>
          <p:nvPr/>
        </p:nvSpPr>
        <p:spPr>
          <a:xfrm>
            <a:off x="684212" y="152400"/>
            <a:ext cx="9601201" cy="80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/>
              <a:t>Preliminary Framework / Setup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961298" y="1181100"/>
            <a:ext cx="9601201" cy="4495800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2-</a:t>
            </a:r>
            <a:r>
              <a:rPr lang="de-DE" b="1" dirty="0"/>
              <a:t>B</a:t>
            </a:r>
            <a:r>
              <a:rPr b="1" dirty="0"/>
              <a:t>ack test </a:t>
            </a:r>
            <a:r>
              <a:rPr dirty="0"/>
              <a:t>will be administered again</a:t>
            </a:r>
            <a:endParaRPr lang="de-DE" dirty="0"/>
          </a:p>
          <a:p>
            <a:pPr lvl="1"/>
            <a:r>
              <a:rPr lang="de-DE" b="1" dirty="0"/>
              <a:t>Measurement of restoration </a:t>
            </a:r>
            <a:r>
              <a:rPr lang="de-DE" dirty="0"/>
              <a:t>through VR Nature experience</a:t>
            </a:r>
          </a:p>
          <a:p>
            <a:pPr lvl="1"/>
            <a:r>
              <a:rPr lang="de-DE" dirty="0"/>
              <a:t>Results need to be higher after VR session</a:t>
            </a:r>
            <a:endParaRPr dirty="0"/>
          </a:p>
          <a:p>
            <a:r>
              <a:rPr dirty="0"/>
              <a:t>The participants will be provided </a:t>
            </a:r>
            <a:endParaRPr lang="de-DE" dirty="0"/>
          </a:p>
          <a:p>
            <a:pPr lvl="1"/>
            <a:r>
              <a:rPr b="1" dirty="0"/>
              <a:t>PANAS</a:t>
            </a:r>
            <a:r>
              <a:rPr dirty="0"/>
              <a:t> and </a:t>
            </a:r>
            <a:endParaRPr lang="de-DE" dirty="0"/>
          </a:p>
          <a:p>
            <a:pPr lvl="1"/>
            <a:r>
              <a:rPr b="1" dirty="0"/>
              <a:t>DSSQ</a:t>
            </a:r>
            <a:r>
              <a:rPr dirty="0"/>
              <a:t> to assess mood and anxiety</a:t>
            </a:r>
            <a:endParaRPr lang="de-DE" dirty="0"/>
          </a:p>
          <a:p>
            <a:pPr marL="27432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Possible confiding variables?</a:t>
            </a:r>
            <a:endParaRPr lang="en-US" dirty="0"/>
          </a:p>
          <a:p>
            <a:pPr marL="274320" lvl="1" indent="0">
              <a:buNone/>
            </a:pPr>
            <a:endParaRPr dirty="0"/>
          </a:p>
        </p:txBody>
      </p:sp>
      <p:graphicFrame>
        <p:nvGraphicFramePr>
          <p:cNvPr id="162" name="Content Placeholder 3"/>
          <p:cNvGraphicFramePr/>
          <p:nvPr>
            <p:extLst>
              <p:ext uri="{D42A27DB-BD31-4B8C-83A1-F6EECF244321}">
                <p14:modId xmlns:p14="http://schemas.microsoft.com/office/powerpoint/2010/main" val="3538543154"/>
              </p:ext>
            </p:extLst>
          </p:nvPr>
        </p:nvGraphicFramePr>
        <p:xfrm>
          <a:off x="-2" y="5734234"/>
          <a:ext cx="12188830" cy="112287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218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1228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00B05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itle 12">
            <a:extLst>
              <a:ext uri="{FF2B5EF4-FFF2-40B4-BE49-F238E27FC236}">
                <a16:creationId xmlns:a16="http://schemas.microsoft.com/office/drawing/2014/main" id="{1DDAB163-E692-4E86-9D05-A0A9F1C300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12" y="152400"/>
            <a:ext cx="9601201" cy="80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Preliminary Framework / Setup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" descr="Picture 2"/>
          <p:cNvPicPr>
            <a:picLocks noChangeAspect="1"/>
          </p:cNvPicPr>
          <p:nvPr/>
        </p:nvPicPr>
        <p:blipFill>
          <a:blip r:embed="rId3">
            <a:alphaModFix amt="15000"/>
            <a:extLst/>
          </a:blip>
          <a:stretch>
            <a:fillRect/>
          </a:stretch>
        </p:blipFill>
        <p:spPr>
          <a:xfrm>
            <a:off x="-3575" y="993622"/>
            <a:ext cx="12258086" cy="5562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916440" y="1240970"/>
            <a:ext cx="9601201" cy="506790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The experiment will be conducted </a:t>
            </a:r>
            <a:endParaRPr lang="de-DE" dirty="0"/>
          </a:p>
          <a:p>
            <a:pPr lvl="1"/>
            <a:r>
              <a:rPr b="1" dirty="0"/>
              <a:t>1 week apart </a:t>
            </a:r>
            <a:r>
              <a:rPr dirty="0"/>
              <a:t>with the </a:t>
            </a:r>
            <a:r>
              <a:rPr b="1" dirty="0"/>
              <a:t>same participants </a:t>
            </a:r>
            <a:r>
              <a:rPr dirty="0"/>
              <a:t>using </a:t>
            </a:r>
            <a:r>
              <a:rPr b="1" dirty="0"/>
              <a:t>different time intervals</a:t>
            </a:r>
          </a:p>
          <a:p>
            <a:pPr>
              <a:defRPr sz="1600"/>
            </a:pPr>
            <a:endParaRPr dirty="0"/>
          </a:p>
          <a:p>
            <a:r>
              <a:rPr b="1" dirty="0"/>
              <a:t>Qualtrics</a:t>
            </a:r>
            <a:r>
              <a:rPr dirty="0"/>
              <a:t> will be used to record responses and transform data into excel like format</a:t>
            </a:r>
          </a:p>
          <a:p>
            <a:pPr>
              <a:defRPr sz="1600"/>
            </a:pPr>
            <a:endParaRPr dirty="0"/>
          </a:p>
          <a:p>
            <a:r>
              <a:rPr b="1" dirty="0"/>
              <a:t>Data Analysis </a:t>
            </a:r>
            <a:r>
              <a:rPr dirty="0"/>
              <a:t>will be conducted using </a:t>
            </a:r>
            <a:r>
              <a:rPr b="1" dirty="0"/>
              <a:t>R-software</a:t>
            </a:r>
            <a:endParaRPr lang="de-DE" b="1" dirty="0"/>
          </a:p>
          <a:p>
            <a:endParaRPr lang="de-DE" sz="1600" b="1" dirty="0"/>
          </a:p>
          <a:p>
            <a:r>
              <a:rPr lang="de-DE" dirty="0"/>
              <a:t>Hardware used will be a </a:t>
            </a:r>
            <a:r>
              <a:rPr lang="de-DE" b="1" dirty="0"/>
              <a:t>PC</a:t>
            </a:r>
            <a:r>
              <a:rPr lang="de-DE" dirty="0"/>
              <a:t> and the VR glasses </a:t>
            </a:r>
            <a:r>
              <a:rPr lang="de-DE" b="1" dirty="0"/>
              <a:t>Oculus Go </a:t>
            </a:r>
            <a:endParaRPr b="1" dirty="0"/>
          </a:p>
        </p:txBody>
      </p:sp>
      <p:grpSp>
        <p:nvGrpSpPr>
          <p:cNvPr id="222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0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1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Title 12">
            <a:extLst>
              <a:ext uri="{FF2B5EF4-FFF2-40B4-BE49-F238E27FC236}">
                <a16:creationId xmlns:a16="http://schemas.microsoft.com/office/drawing/2014/main" id="{0492B725-F905-4B84-ABE1-1C7DE570A6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12" y="152400"/>
            <a:ext cx="9601201" cy="80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Preliminary Framework / Setup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2"/>
          <p:cNvSpPr txBox="1">
            <a:spLocks noGrp="1"/>
          </p:cNvSpPr>
          <p:nvPr>
            <p:ph type="title"/>
          </p:nvPr>
        </p:nvSpPr>
        <p:spPr>
          <a:xfrm>
            <a:off x="693888" y="0"/>
            <a:ext cx="9601201" cy="962781"/>
          </a:xfrm>
          <a:prstGeom prst="rect">
            <a:avLst/>
          </a:prstGeom>
        </p:spPr>
        <p:txBody>
          <a:bodyPr/>
          <a:lstStyle/>
          <a:p>
            <a:r>
              <a:rPr dirty="0"/>
              <a:t>Plan of Attack / Rough Deliverables</a:t>
            </a:r>
          </a:p>
        </p:txBody>
      </p:sp>
      <p:sp>
        <p:nvSpPr>
          <p:cNvPr id="227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051907" y="1323219"/>
            <a:ext cx="9601201" cy="5014686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b="1" dirty="0"/>
              <a:t>VR headset </a:t>
            </a:r>
            <a:r>
              <a:rPr dirty="0"/>
              <a:t>has been allocated</a:t>
            </a:r>
          </a:p>
          <a:p>
            <a:r>
              <a:rPr dirty="0"/>
              <a:t>The </a:t>
            </a:r>
            <a:r>
              <a:rPr b="1" dirty="0"/>
              <a:t>software</a:t>
            </a:r>
            <a:r>
              <a:rPr dirty="0"/>
              <a:t> used for the VR nature scenes has been identified</a:t>
            </a:r>
          </a:p>
          <a:p>
            <a:r>
              <a:rPr b="1" dirty="0"/>
              <a:t>PANAS</a:t>
            </a:r>
            <a:r>
              <a:rPr dirty="0"/>
              <a:t> and </a:t>
            </a:r>
            <a:r>
              <a:rPr b="1" dirty="0"/>
              <a:t>DDSQ</a:t>
            </a:r>
            <a:r>
              <a:rPr dirty="0"/>
              <a:t> forms have been downloaded</a:t>
            </a:r>
          </a:p>
          <a:p>
            <a:r>
              <a:rPr dirty="0"/>
              <a:t>Access to </a:t>
            </a:r>
            <a:r>
              <a:rPr b="1" dirty="0"/>
              <a:t>2-</a:t>
            </a:r>
            <a:r>
              <a:rPr lang="de-DE" b="1" dirty="0"/>
              <a:t>B</a:t>
            </a:r>
            <a:r>
              <a:rPr b="1" dirty="0"/>
              <a:t>ack</a:t>
            </a:r>
            <a:r>
              <a:rPr dirty="0"/>
              <a:t> test and </a:t>
            </a:r>
            <a:r>
              <a:rPr b="1" dirty="0"/>
              <a:t>Vigilance</a:t>
            </a:r>
            <a:r>
              <a:rPr dirty="0"/>
              <a:t> </a:t>
            </a:r>
            <a:r>
              <a:rPr b="1" dirty="0"/>
              <a:t>task</a:t>
            </a:r>
            <a:r>
              <a:rPr dirty="0"/>
              <a:t> test is being worked on.</a:t>
            </a:r>
          </a:p>
          <a:p>
            <a:r>
              <a:rPr dirty="0"/>
              <a:t>Next is to start narrowing down the selection of </a:t>
            </a:r>
            <a:r>
              <a:rPr b="1" dirty="0"/>
              <a:t>participants</a:t>
            </a:r>
            <a:r>
              <a:rPr dirty="0"/>
              <a:t> </a:t>
            </a:r>
          </a:p>
          <a:p>
            <a:r>
              <a:rPr dirty="0"/>
              <a:t>Identify the </a:t>
            </a:r>
            <a:r>
              <a:rPr b="1" dirty="0"/>
              <a:t>location</a:t>
            </a:r>
            <a:r>
              <a:rPr dirty="0"/>
              <a:t> of the experiment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Begin</a:t>
            </a:r>
            <a:r>
              <a:rPr lang="de-DE" dirty="0"/>
              <a:t> 1st experiment: Friday November 2nd (tbc)</a:t>
            </a:r>
          </a:p>
          <a:p>
            <a:r>
              <a:rPr lang="de-DE" b="1" dirty="0"/>
              <a:t>Delivery</a:t>
            </a:r>
            <a:r>
              <a:rPr lang="de-DE" dirty="0"/>
              <a:t> of Results </a:t>
            </a:r>
            <a:r>
              <a:rPr lang="de-DE" dirty="0">
                <a:sym typeface="Wingdings" panose="05000000000000000000" pitchFamily="2" charset="2"/>
              </a:rPr>
              <a:t> 1st week of December (tbc)</a:t>
            </a:r>
            <a:endParaRPr dirty="0"/>
          </a:p>
        </p:txBody>
      </p:sp>
      <p:grpSp>
        <p:nvGrpSpPr>
          <p:cNvPr id="230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8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9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5E1597-2C05-4CCF-8C23-C8F4D1D4CD14}"/>
              </a:ext>
            </a:extLst>
          </p:cNvPr>
          <p:cNvGrpSpPr/>
          <p:nvPr/>
        </p:nvGrpSpPr>
        <p:grpSpPr>
          <a:xfrm>
            <a:off x="6250819" y="1162957"/>
            <a:ext cx="241906" cy="333828"/>
            <a:chOff x="266095" y="2360991"/>
            <a:chExt cx="241906" cy="333828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2145D54-595A-44DF-B98C-291B3E168EB3}"/>
                </a:ext>
              </a:extLst>
            </p:cNvPr>
            <p:cNvCxnSpPr/>
            <p:nvPr/>
          </p:nvCxnSpPr>
          <p:spPr>
            <a:xfrm>
              <a:off x="266095" y="2496457"/>
              <a:ext cx="120953" cy="198362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0EC3D5B-123D-4085-A13A-D97E840BB4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049" y="2360991"/>
              <a:ext cx="120952" cy="333828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E43321-749B-4EF6-8A3D-931817ED96BE}"/>
              </a:ext>
            </a:extLst>
          </p:cNvPr>
          <p:cNvGrpSpPr/>
          <p:nvPr/>
        </p:nvGrpSpPr>
        <p:grpSpPr>
          <a:xfrm>
            <a:off x="9913257" y="1696962"/>
            <a:ext cx="241906" cy="333828"/>
            <a:chOff x="266095" y="2360991"/>
            <a:chExt cx="241906" cy="33382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5AFC9F2-1814-481B-88C4-4C8D6ADE14D6}"/>
                </a:ext>
              </a:extLst>
            </p:cNvPr>
            <p:cNvCxnSpPr/>
            <p:nvPr/>
          </p:nvCxnSpPr>
          <p:spPr>
            <a:xfrm>
              <a:off x="266095" y="2496457"/>
              <a:ext cx="120953" cy="198362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ABF0E59-8040-4F53-A0C7-4E2EE4717A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049" y="2360991"/>
              <a:ext cx="120952" cy="333828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B842BE-CD1F-43AA-B7F8-73EDCAA5AA6F}"/>
              </a:ext>
            </a:extLst>
          </p:cNvPr>
          <p:cNvGrpSpPr/>
          <p:nvPr/>
        </p:nvGrpSpPr>
        <p:grpSpPr>
          <a:xfrm>
            <a:off x="8007047" y="2287210"/>
            <a:ext cx="241906" cy="333828"/>
            <a:chOff x="266095" y="2360991"/>
            <a:chExt cx="241906" cy="33382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421786-D497-4142-B459-7BC297B84F53}"/>
                </a:ext>
              </a:extLst>
            </p:cNvPr>
            <p:cNvCxnSpPr/>
            <p:nvPr/>
          </p:nvCxnSpPr>
          <p:spPr>
            <a:xfrm>
              <a:off x="266095" y="2496457"/>
              <a:ext cx="120953" cy="198362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393DF5A-EE0A-4B22-AC6A-DF33843C21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049" y="2360991"/>
              <a:ext cx="120952" cy="333828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4481CA5F-71D1-4C63-B9BE-0FC3962EC847}"/>
              </a:ext>
            </a:extLst>
          </p:cNvPr>
          <p:cNvSpPr/>
          <p:nvPr/>
        </p:nvSpPr>
        <p:spPr>
          <a:xfrm>
            <a:off x="10508578" y="2946400"/>
            <a:ext cx="358020" cy="328990"/>
          </a:xfrm>
          <a:prstGeom prst="flowChartConnector">
            <a:avLst/>
          </a:prstGeom>
          <a:solidFill>
            <a:srgbClr val="FFFFFF"/>
          </a:solidFill>
          <a:ln w="25400" cap="flat">
            <a:solidFill>
              <a:srgbClr val="FFC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164B4F"/>
              </a:solidFill>
              <a:effectLst/>
              <a:uFillTx/>
              <a:latin typeface="+mj-lt"/>
              <a:ea typeface="+mj-ea"/>
              <a:cs typeface="+mj-cs"/>
              <a:sym typeface="Euphemia"/>
            </a:endParaRP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9D68B97C-89DA-492F-9F90-D4DCAA14AE9F}"/>
              </a:ext>
            </a:extLst>
          </p:cNvPr>
          <p:cNvSpPr/>
          <p:nvPr/>
        </p:nvSpPr>
        <p:spPr>
          <a:xfrm>
            <a:off x="9772128" y="3507619"/>
            <a:ext cx="358020" cy="328990"/>
          </a:xfrm>
          <a:prstGeom prst="flowChartConnector">
            <a:avLst/>
          </a:prstGeom>
          <a:solidFill>
            <a:srgbClr val="FFFFFF"/>
          </a:solidFill>
          <a:ln w="25400" cap="flat">
            <a:solidFill>
              <a:srgbClr val="FFC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164B4F"/>
              </a:solidFill>
              <a:effectLst/>
              <a:uFillTx/>
              <a:latin typeface="+mj-lt"/>
              <a:ea typeface="+mj-ea"/>
              <a:cs typeface="+mj-cs"/>
              <a:sym typeface="Euphemia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95E811-D54C-41A1-94E5-3ECF77705E1E}"/>
              </a:ext>
            </a:extLst>
          </p:cNvPr>
          <p:cNvGrpSpPr/>
          <p:nvPr/>
        </p:nvGrpSpPr>
        <p:grpSpPr>
          <a:xfrm>
            <a:off x="6492725" y="3907972"/>
            <a:ext cx="241906" cy="333828"/>
            <a:chOff x="266095" y="2360991"/>
            <a:chExt cx="241906" cy="33382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D0AE32A-47A1-4357-8130-633A4D64BD52}"/>
                </a:ext>
              </a:extLst>
            </p:cNvPr>
            <p:cNvCxnSpPr/>
            <p:nvPr/>
          </p:nvCxnSpPr>
          <p:spPr>
            <a:xfrm>
              <a:off x="266095" y="2496457"/>
              <a:ext cx="120953" cy="198362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752888-3314-4A63-9E5A-2ED9A603A5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049" y="2360991"/>
              <a:ext cx="120952" cy="333828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3" y="1785"/>
            <a:ext cx="12181152" cy="6856216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Title 1"/>
          <p:cNvSpPr txBox="1">
            <a:spLocks noGrp="1"/>
          </p:cNvSpPr>
          <p:nvPr>
            <p:ph type="ctrTitle"/>
          </p:nvPr>
        </p:nvSpPr>
        <p:spPr>
          <a:xfrm>
            <a:off x="6279288" y="2750446"/>
            <a:ext cx="4774476" cy="678555"/>
          </a:xfrm>
          <a:prstGeom prst="rect">
            <a:avLst/>
          </a:prstGeom>
        </p:spPr>
        <p:txBody>
          <a:bodyPr/>
          <a:lstStyle>
            <a:lvl1pPr algn="r">
              <a:defRPr sz="3500" b="1">
                <a:solidFill>
                  <a:srgbClr val="FFC000"/>
                </a:solidFill>
              </a:defRPr>
            </a:lvl1pPr>
          </a:lstStyle>
          <a:p>
            <a:r>
              <a:rPr dirty="0"/>
              <a:t>Questions ?</a:t>
            </a:r>
          </a:p>
        </p:txBody>
      </p:sp>
      <p:pic>
        <p:nvPicPr>
          <p:cNvPr id="234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83702" y="5907785"/>
            <a:ext cx="703516" cy="949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"/>
          <p:cNvSpPr txBox="1">
            <a:spLocks noGrp="1"/>
          </p:cNvSpPr>
          <p:nvPr>
            <p:ph type="title"/>
          </p:nvPr>
        </p:nvSpPr>
        <p:spPr>
          <a:xfrm>
            <a:off x="1293811" y="381000"/>
            <a:ext cx="9601201" cy="1143000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Back to Nature</a:t>
            </a:r>
          </a:p>
        </p:txBody>
      </p:sp>
      <p:sp>
        <p:nvSpPr>
          <p:cNvPr id="62" name="Content Placeholder 13"/>
          <p:cNvSpPr txBox="1"/>
          <p:nvPr/>
        </p:nvSpPr>
        <p:spPr>
          <a:xfrm>
            <a:off x="4227510" y="1777314"/>
            <a:ext cx="3733802" cy="2185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Project Review and Feedback</a:t>
            </a:r>
            <a:endParaRPr sz="2400"/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Research Practicum</a:t>
            </a:r>
            <a:endParaRPr sz="2400"/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IDS6916</a:t>
            </a:r>
            <a:endParaRPr sz="2400"/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2400"/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Andres Hanchi</a:t>
            </a:r>
            <a:endParaRPr sz="2400"/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Markus Loennig</a:t>
            </a:r>
            <a:endParaRPr sz="2400"/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Marc Mailloux</a:t>
            </a:r>
          </a:p>
        </p:txBody>
      </p:sp>
      <p:grpSp>
        <p:nvGrpSpPr>
          <p:cNvPr id="65" name="Group 7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63" name="Rectangle 8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4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6" name="Picture 4" descr="Picture 4"/>
          <p:cNvPicPr>
            <a:picLocks noChangeAspect="1"/>
          </p:cNvPicPr>
          <p:nvPr/>
        </p:nvPicPr>
        <p:blipFill>
          <a:blip r:embed="rId3">
            <a:alphaModFix amt="50000"/>
            <a:extLst/>
          </a:blip>
          <a:stretch>
            <a:fillRect/>
          </a:stretch>
        </p:blipFill>
        <p:spPr>
          <a:xfrm>
            <a:off x="303211" y="2411087"/>
            <a:ext cx="2701246" cy="1801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Picture 11" descr="Picture 11"/>
          <p:cNvPicPr>
            <a:picLocks noChangeAspect="1"/>
          </p:cNvPicPr>
          <p:nvPr/>
        </p:nvPicPr>
        <p:blipFill>
          <a:blip r:embed="rId4">
            <a:alphaModFix amt="85000"/>
            <a:extLst/>
          </a:blip>
          <a:stretch>
            <a:fillRect/>
          </a:stretch>
        </p:blipFill>
        <p:spPr>
          <a:xfrm>
            <a:off x="4632638" y="4380793"/>
            <a:ext cx="2923545" cy="2001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icture 13" descr="Picture 13"/>
          <p:cNvPicPr>
            <a:picLocks noChangeAspect="1"/>
          </p:cNvPicPr>
          <p:nvPr/>
        </p:nvPicPr>
        <p:blipFill>
          <a:blip r:embed="rId5">
            <a:alphaModFix amt="70000"/>
            <a:extLst/>
          </a:blip>
          <a:stretch>
            <a:fillRect/>
          </a:stretch>
        </p:blipFill>
        <p:spPr>
          <a:xfrm>
            <a:off x="567863" y="4212027"/>
            <a:ext cx="2727401" cy="1806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icture 17" descr="Picture 17"/>
          <p:cNvPicPr>
            <a:picLocks noChangeAspect="1"/>
          </p:cNvPicPr>
          <p:nvPr/>
        </p:nvPicPr>
        <p:blipFill>
          <a:blip r:embed="rId6">
            <a:alphaModFix amt="35000"/>
            <a:extLst/>
          </a:blip>
          <a:stretch>
            <a:fillRect/>
          </a:stretch>
        </p:blipFill>
        <p:spPr>
          <a:xfrm>
            <a:off x="9481335" y="606691"/>
            <a:ext cx="2706127" cy="1806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Picture 19" descr="Picture 19"/>
          <p:cNvPicPr>
            <a:picLocks noChangeAspect="1"/>
          </p:cNvPicPr>
          <p:nvPr/>
        </p:nvPicPr>
        <p:blipFill>
          <a:blip r:embed="rId7">
            <a:alphaModFix amt="50000"/>
            <a:extLst/>
          </a:blip>
          <a:stretch>
            <a:fillRect/>
          </a:stretch>
        </p:blipFill>
        <p:spPr>
          <a:xfrm>
            <a:off x="9218611" y="2405123"/>
            <a:ext cx="2667002" cy="1806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icture 21" descr="Picture 21"/>
          <p:cNvPicPr>
            <a:picLocks noChangeAspect="1"/>
          </p:cNvPicPr>
          <p:nvPr/>
        </p:nvPicPr>
        <p:blipFill>
          <a:blip r:embed="rId8">
            <a:alphaModFix amt="35000"/>
            <a:extLst/>
          </a:blip>
          <a:stretch>
            <a:fillRect/>
          </a:stretch>
        </p:blipFill>
        <p:spPr>
          <a:xfrm>
            <a:off x="-1588" y="609288"/>
            <a:ext cx="2707487" cy="1801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icture 15" descr="Picture 15"/>
          <p:cNvPicPr>
            <a:picLocks noChangeAspect="1"/>
          </p:cNvPicPr>
          <p:nvPr/>
        </p:nvPicPr>
        <p:blipFill>
          <a:blip r:embed="rId9">
            <a:alphaModFix amt="70000"/>
            <a:extLst/>
          </a:blip>
          <a:srcRect l="8472" t="16297" b="10363"/>
          <a:stretch>
            <a:fillRect/>
          </a:stretch>
        </p:blipFill>
        <p:spPr>
          <a:xfrm>
            <a:off x="8609011" y="4213798"/>
            <a:ext cx="2974108" cy="1805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2971E8-0A9A-4215-98F9-F4DF34E7BD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8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05059E-7559-4A31-B535-9673AEF34388}"/>
              </a:ext>
            </a:extLst>
          </p:cNvPr>
          <p:cNvSpPr txBox="1"/>
          <p:nvPr/>
        </p:nvSpPr>
        <p:spPr>
          <a:xfrm>
            <a:off x="4938712" y="695326"/>
            <a:ext cx="6438899" cy="49552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C000"/>
              </a:gs>
            </a:gsLst>
            <a:lin ang="27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 dirty="0">
                <a:ln>
                  <a:noFill/>
                </a:ln>
                <a:solidFill>
                  <a:srgbClr val="164B4F"/>
                </a:solidFill>
                <a:effectLst/>
                <a:uFillTx/>
                <a:latin typeface="+mj-lt"/>
                <a:ea typeface="+mj-ea"/>
                <a:cs typeface="+mj-cs"/>
                <a:sym typeface="Euphemia"/>
              </a:rPr>
              <a:t>Content: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Topic / Purpose Statement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Introduction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Literature Review / Related Works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>
                <a:ln>
                  <a:noFill/>
                </a:ln>
                <a:solidFill>
                  <a:srgbClr val="164B4F"/>
                </a:solidFill>
                <a:effectLst/>
                <a:uFillTx/>
                <a:latin typeface="+mj-lt"/>
                <a:ea typeface="+mj-ea"/>
                <a:cs typeface="+mj-cs"/>
                <a:sym typeface="Euphemia"/>
              </a:rPr>
              <a:t>	- Research Question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Research Methods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Hypothesis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Preliminary Framework / Setup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Plan of Attack / Deliverables</a:t>
            </a:r>
          </a:p>
        </p:txBody>
      </p:sp>
    </p:spTree>
    <p:extLst>
      <p:ext uri="{BB962C8B-B14F-4D97-AF65-F5344CB8AC3E}">
        <p14:creationId xmlns:p14="http://schemas.microsoft.com/office/powerpoint/2010/main" val="1852358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 descr="Picture 2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rcRect l="83730"/>
          <a:stretch>
            <a:fillRect/>
          </a:stretch>
        </p:blipFill>
        <p:spPr>
          <a:xfrm>
            <a:off x="10285411" y="0"/>
            <a:ext cx="1922149" cy="6645349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Title 12"/>
          <p:cNvSpPr txBox="1">
            <a:spLocks noGrp="1"/>
          </p:cNvSpPr>
          <p:nvPr>
            <p:ph type="title"/>
          </p:nvPr>
        </p:nvSpPr>
        <p:spPr>
          <a:xfrm>
            <a:off x="684212" y="87439"/>
            <a:ext cx="9601201" cy="932309"/>
          </a:xfrm>
          <a:prstGeom prst="rect">
            <a:avLst/>
          </a:prstGeom>
        </p:spPr>
        <p:txBody>
          <a:bodyPr/>
          <a:lstStyle/>
          <a:p>
            <a:r>
              <a:t>Topic / Purpose Statement</a:t>
            </a:r>
          </a:p>
        </p:txBody>
      </p:sp>
      <p:sp>
        <p:nvSpPr>
          <p:cNvPr id="76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065212" y="1676400"/>
            <a:ext cx="9220201" cy="4495800"/>
          </a:xfrm>
          <a:prstGeom prst="rect">
            <a:avLst/>
          </a:prstGeom>
        </p:spPr>
        <p:txBody>
          <a:bodyPr/>
          <a:lstStyle/>
          <a:p>
            <a:r>
              <a:rPr dirty="0"/>
              <a:t>Studies on Attention Restoration Theory (ART) has shown      positive effects that Nature can have on attention restoration</a:t>
            </a:r>
          </a:p>
          <a:p>
            <a:pPr>
              <a:defRPr sz="1600"/>
            </a:pPr>
            <a:endParaRPr dirty="0"/>
          </a:p>
          <a:p>
            <a:r>
              <a:rPr dirty="0"/>
              <a:t>But: researchers arbitrarily decided the length of exposure time (usually 15 minutes or more)</a:t>
            </a:r>
          </a:p>
          <a:p>
            <a:pPr>
              <a:defRPr sz="1600"/>
            </a:pPr>
            <a:endParaRPr dirty="0"/>
          </a:p>
          <a:p>
            <a:pPr>
              <a:defRPr sz="2600"/>
            </a:pPr>
            <a:r>
              <a:rPr dirty="0"/>
              <a:t>Our goal: </a:t>
            </a:r>
          </a:p>
          <a:p>
            <a:pPr marL="502919" lvl="1" indent="-228600">
              <a:spcBef>
                <a:spcPts val="600"/>
              </a:spcBef>
              <a:buFont typeface="Helvetica"/>
              <a:defRPr sz="2600"/>
            </a:pPr>
            <a:r>
              <a:rPr dirty="0"/>
              <a:t>study the length needed to show measurable effects of       Nature exposure through Virtual Reality (VR)</a:t>
            </a:r>
          </a:p>
        </p:txBody>
      </p:sp>
      <p:grpSp>
        <p:nvGrpSpPr>
          <p:cNvPr id="79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77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78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" descr="Picture 8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rcRect l="74170" r="7379"/>
          <a:stretch>
            <a:fillRect/>
          </a:stretch>
        </p:blipFill>
        <p:spPr>
          <a:xfrm>
            <a:off x="10291668" y="0"/>
            <a:ext cx="1897156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12"/>
          <p:cNvSpPr txBox="1">
            <a:spLocks noGrp="1"/>
          </p:cNvSpPr>
          <p:nvPr>
            <p:ph type="title"/>
          </p:nvPr>
        </p:nvSpPr>
        <p:spPr>
          <a:xfrm>
            <a:off x="836612" y="0"/>
            <a:ext cx="9601201" cy="1143000"/>
          </a:xfrm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85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162861" y="1371600"/>
            <a:ext cx="9198751" cy="4495800"/>
          </a:xfrm>
          <a:prstGeom prst="rect">
            <a:avLst/>
          </a:prstGeom>
        </p:spPr>
        <p:txBody>
          <a:bodyPr/>
          <a:lstStyle/>
          <a:p>
            <a:r>
              <a:rPr dirty="0"/>
              <a:t>Today’s fast pace can have a negative effect on attention</a:t>
            </a:r>
          </a:p>
          <a:p>
            <a:pPr>
              <a:defRPr sz="1600"/>
            </a:pPr>
            <a:endParaRPr dirty="0"/>
          </a:p>
          <a:p>
            <a:r>
              <a:rPr dirty="0"/>
              <a:t>Directed attention is important for productivity and mental stability</a:t>
            </a:r>
          </a:p>
          <a:p>
            <a:pPr>
              <a:defRPr sz="1600"/>
            </a:pPr>
            <a:endParaRPr dirty="0"/>
          </a:p>
          <a:p>
            <a:pPr>
              <a:defRPr sz="2600"/>
            </a:pPr>
            <a:r>
              <a:rPr dirty="0"/>
              <a:t>Several studies based on ART have validated the positive effects that nature and/or nature scene exposure can have on one’s attention and its restoration.</a:t>
            </a:r>
          </a:p>
        </p:txBody>
      </p:sp>
      <p:grpSp>
        <p:nvGrpSpPr>
          <p:cNvPr id="88" name="Group 1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86" name="Rectangle 4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87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2"/>
          <p:cNvSpPr txBox="1">
            <a:spLocks noGrp="1"/>
          </p:cNvSpPr>
          <p:nvPr>
            <p:ph type="title"/>
          </p:nvPr>
        </p:nvSpPr>
        <p:spPr>
          <a:xfrm>
            <a:off x="608012" y="56706"/>
            <a:ext cx="9601201" cy="771777"/>
          </a:xfrm>
          <a:prstGeom prst="rect">
            <a:avLst/>
          </a:prstGeom>
        </p:spPr>
        <p:txBody>
          <a:bodyPr/>
          <a:lstStyle/>
          <a:p>
            <a:r>
              <a:t>Related Works / Literature Review</a:t>
            </a:r>
          </a:p>
        </p:txBody>
      </p:sp>
      <p:sp>
        <p:nvSpPr>
          <p:cNvPr id="101" name="Content Placeholder 13"/>
          <p:cNvSpPr txBox="1">
            <a:spLocks noGrp="1"/>
          </p:cNvSpPr>
          <p:nvPr>
            <p:ph type="body" sz="quarter" idx="1"/>
          </p:nvPr>
        </p:nvSpPr>
        <p:spPr>
          <a:xfrm>
            <a:off x="240186" y="4315195"/>
            <a:ext cx="5432943" cy="2067252"/>
          </a:xfrm>
          <a:prstGeom prst="rect">
            <a:avLst/>
          </a:prstGeom>
          <a:ln w="9525">
            <a:solidFill>
              <a:srgbClr val="164B4F"/>
            </a:solidFill>
            <a:round/>
          </a:ln>
        </p:spPr>
        <p:txBody>
          <a:bodyPr>
            <a:noAutofit/>
          </a:bodyPr>
          <a:lstStyle/>
          <a:p>
            <a:r>
              <a:rPr lang="en-US" sz="2000" dirty="0"/>
              <a:t>1995 Kaplan </a:t>
            </a:r>
          </a:p>
          <a:p>
            <a:r>
              <a:rPr lang="en-US" sz="2000" dirty="0"/>
              <a:t>differentiates stress and attention</a:t>
            </a:r>
          </a:p>
          <a:p>
            <a:r>
              <a:rPr lang="en-US" sz="2000" dirty="0"/>
              <a:t>integrated theory of stress permitting a significant role for attention </a:t>
            </a:r>
          </a:p>
          <a:p>
            <a:pPr marL="0" indent="0">
              <a:buNone/>
            </a:pPr>
            <a:r>
              <a:rPr lang="en-US" sz="2000" dirty="0"/>
              <a:t>both </a:t>
            </a:r>
            <a:r>
              <a:rPr lang="en-US" sz="2000" b="1" dirty="0"/>
              <a:t>benefit</a:t>
            </a:r>
            <a:r>
              <a:rPr lang="en-US" sz="2000" dirty="0"/>
              <a:t> from </a:t>
            </a:r>
            <a:r>
              <a:rPr lang="en-US" sz="2000" b="1" dirty="0"/>
              <a:t>restorative</a:t>
            </a:r>
            <a:r>
              <a:rPr lang="en-US" sz="2000" dirty="0"/>
              <a:t> experiences</a:t>
            </a:r>
          </a:p>
        </p:txBody>
      </p:sp>
      <p:grpSp>
        <p:nvGrpSpPr>
          <p:cNvPr id="104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02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03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7" name="Content Placeholder 13"/>
          <p:cNvSpPr txBox="1"/>
          <p:nvPr/>
        </p:nvSpPr>
        <p:spPr>
          <a:xfrm>
            <a:off x="6090547" y="4315195"/>
            <a:ext cx="5380577" cy="2067252"/>
          </a:xfrm>
          <a:prstGeom prst="rect">
            <a:avLst/>
          </a:prstGeom>
          <a:ln>
            <a:solidFill>
              <a:srgbClr val="164B4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Autofit/>
          </a:bodyPr>
          <a:lstStyle/>
          <a:p>
            <a:pPr marL="194739" indent="-198881" defTabSz="795527">
              <a:lnSpc>
                <a:spcPct val="90000"/>
              </a:lnSpc>
              <a:spcBef>
                <a:spcPts val="1300"/>
              </a:spcBef>
              <a:buSzPct val="100000"/>
              <a:buFont typeface="Arial"/>
              <a:buChar char="•"/>
              <a:defRPr sz="1740"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/>
              <a:t>20</a:t>
            </a:r>
            <a:r>
              <a:rPr lang="de-DE" sz="2000" dirty="0"/>
              <a:t>16</a:t>
            </a:r>
            <a:r>
              <a:rPr sz="2000" dirty="0"/>
              <a:t> </a:t>
            </a:r>
            <a:r>
              <a:rPr lang="de-DE" sz="2000" dirty="0"/>
              <a:t>Ohly, White, Wheeler, Bethel et al</a:t>
            </a:r>
            <a:r>
              <a:rPr sz="2000" dirty="0"/>
              <a:t> </a:t>
            </a:r>
          </a:p>
          <a:p>
            <a:pPr marL="194739" indent="-198881" defTabSz="795527">
              <a:lnSpc>
                <a:spcPct val="90000"/>
              </a:lnSpc>
              <a:spcBef>
                <a:spcPts val="1300"/>
              </a:spcBef>
              <a:buSzPct val="100000"/>
              <a:buFont typeface="Arial"/>
              <a:buChar char="•"/>
              <a:defRPr sz="1740">
                <a:latin typeface="+mn-lt"/>
                <a:ea typeface="+mn-ea"/>
                <a:cs typeface="+mn-cs"/>
                <a:sym typeface="Helvetica"/>
              </a:defRPr>
            </a:pPr>
            <a:r>
              <a:rPr lang="de-DE" sz="2000" dirty="0"/>
              <a:t>Systematic review of ART potential </a:t>
            </a:r>
            <a:endParaRPr sz="2000" dirty="0"/>
          </a:p>
          <a:p>
            <a:pPr marL="194739" indent="-198881" defTabSz="795527">
              <a:lnSpc>
                <a:spcPct val="90000"/>
              </a:lnSpc>
              <a:spcBef>
                <a:spcPts val="1300"/>
              </a:spcBef>
              <a:buSzPct val="100000"/>
              <a:buFont typeface="Arial"/>
              <a:buChar char="•"/>
              <a:defRPr sz="1740">
                <a:latin typeface="+mn-lt"/>
                <a:ea typeface="+mn-ea"/>
                <a:cs typeface="+mn-cs"/>
                <a:sym typeface="Helvetica"/>
              </a:defRPr>
            </a:pPr>
            <a:r>
              <a:rPr lang="de-DE" sz="2000" dirty="0"/>
              <a:t>31 studies on ART and its effects</a:t>
            </a:r>
            <a:endParaRPr sz="2000" dirty="0"/>
          </a:p>
          <a:p>
            <a:pPr marL="4142" indent="-8285" defTabSz="795527">
              <a:lnSpc>
                <a:spcPct val="90000"/>
              </a:lnSpc>
              <a:spcBef>
                <a:spcPts val="1300"/>
              </a:spcBef>
              <a:buFont typeface="Arial"/>
              <a:defRPr sz="1740">
                <a:latin typeface="+mn-lt"/>
                <a:ea typeface="+mn-ea"/>
                <a:cs typeface="+mn-cs"/>
                <a:sym typeface="Helvetica"/>
              </a:defRPr>
            </a:pPr>
            <a:r>
              <a:rPr lang="de-DE" sz="2000" dirty="0"/>
              <a:t>Study highlights </a:t>
            </a:r>
            <a:r>
              <a:rPr lang="de-DE" sz="2000" b="1" dirty="0"/>
              <a:t>diversity</a:t>
            </a:r>
            <a:r>
              <a:rPr lang="de-DE" sz="2000" dirty="0"/>
              <a:t> in methods and results of restorative experience</a:t>
            </a:r>
            <a:endParaRPr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A96E29-B86C-4ED5-87F1-D73C3170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2" y="996694"/>
            <a:ext cx="3111759" cy="29957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B7AD60-CFCE-4ECB-B898-6FD45EAB9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214666" y="354400"/>
            <a:ext cx="2991177" cy="428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6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2"/>
          <p:cNvSpPr txBox="1">
            <a:spLocks noGrp="1"/>
          </p:cNvSpPr>
          <p:nvPr>
            <p:ph type="title"/>
          </p:nvPr>
        </p:nvSpPr>
        <p:spPr>
          <a:xfrm>
            <a:off x="608012" y="56706"/>
            <a:ext cx="9601201" cy="771777"/>
          </a:xfrm>
          <a:prstGeom prst="rect">
            <a:avLst/>
          </a:prstGeom>
        </p:spPr>
        <p:txBody>
          <a:bodyPr/>
          <a:lstStyle/>
          <a:p>
            <a:r>
              <a:t>Related Works / Literature Review</a:t>
            </a:r>
          </a:p>
        </p:txBody>
      </p:sp>
      <p:sp>
        <p:nvSpPr>
          <p:cNvPr id="101" name="Content Placeholder 13"/>
          <p:cNvSpPr txBox="1">
            <a:spLocks noGrp="1"/>
          </p:cNvSpPr>
          <p:nvPr>
            <p:ph type="body" sz="quarter" idx="1"/>
          </p:nvPr>
        </p:nvSpPr>
        <p:spPr>
          <a:xfrm>
            <a:off x="240186" y="4315195"/>
            <a:ext cx="5432943" cy="2067252"/>
          </a:xfrm>
          <a:prstGeom prst="rect">
            <a:avLst/>
          </a:prstGeom>
          <a:ln w="9525">
            <a:solidFill>
              <a:srgbClr val="164B4F"/>
            </a:solidFill>
            <a:round/>
          </a:ln>
        </p:spPr>
        <p:txBody>
          <a:bodyPr>
            <a:normAutofit/>
          </a:bodyPr>
          <a:lstStyle/>
          <a:p>
            <a:pPr marL="217122" indent="-221742" defTabSz="886968">
              <a:spcBef>
                <a:spcPts val="1500"/>
              </a:spcBef>
              <a:defRPr sz="1940"/>
            </a:pPr>
            <a:r>
              <a:rPr sz="2000" dirty="0"/>
              <a:t>2017 A. Anderson </a:t>
            </a:r>
          </a:p>
          <a:p>
            <a:pPr marL="217122" indent="-221742" defTabSz="886968">
              <a:spcBef>
                <a:spcPts val="1500"/>
              </a:spcBef>
              <a:defRPr sz="1940"/>
            </a:pPr>
            <a:r>
              <a:rPr sz="2000" dirty="0"/>
              <a:t>effects of VR nature exposure on stress</a:t>
            </a:r>
          </a:p>
          <a:p>
            <a:pPr marL="217122" indent="-221742" defTabSz="886968">
              <a:spcBef>
                <a:spcPts val="1500"/>
              </a:spcBef>
              <a:defRPr sz="1940"/>
            </a:pPr>
            <a:r>
              <a:rPr sz="2000" dirty="0"/>
              <a:t>2 experiments</a:t>
            </a:r>
          </a:p>
          <a:p>
            <a:pPr marL="4619" indent="-9238" defTabSz="886968">
              <a:spcBef>
                <a:spcPts val="1500"/>
              </a:spcBef>
              <a:buSzTx/>
              <a:buNone/>
              <a:defRPr sz="1940"/>
            </a:pPr>
            <a:r>
              <a:rPr sz="2000" dirty="0"/>
              <a:t>Experiments provided </a:t>
            </a:r>
            <a:r>
              <a:rPr sz="2000" b="1" dirty="0"/>
              <a:t>different</a:t>
            </a:r>
            <a:r>
              <a:rPr sz="2000" dirty="0"/>
              <a:t> results due to participants </a:t>
            </a:r>
            <a:r>
              <a:rPr sz="2000" b="1" dirty="0"/>
              <a:t>perception</a:t>
            </a:r>
            <a:r>
              <a:rPr sz="2000" dirty="0"/>
              <a:t> of stress </a:t>
            </a:r>
          </a:p>
        </p:txBody>
      </p:sp>
      <p:grpSp>
        <p:nvGrpSpPr>
          <p:cNvPr id="104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02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03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5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3311" y="1360760"/>
            <a:ext cx="3446982" cy="2805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Screen Shot 2018-10-25 at 10.44.05 AM.png" descr="Screen Shot 2018-10-25 at 10.44.05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43865" y="1530793"/>
            <a:ext cx="4403272" cy="2465449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Content Placeholder 13"/>
          <p:cNvSpPr txBox="1"/>
          <p:nvPr/>
        </p:nvSpPr>
        <p:spPr>
          <a:xfrm>
            <a:off x="6089650" y="4315195"/>
            <a:ext cx="5374752" cy="2067252"/>
          </a:xfrm>
          <a:prstGeom prst="rect">
            <a:avLst/>
          </a:prstGeom>
          <a:ln w="9525">
            <a:solidFill>
              <a:srgbClr val="164B4F"/>
            </a:solidFill>
            <a:round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Autofit/>
          </a:bodyPr>
          <a:lstStyle>
            <a:lvl1pPr marL="217122" indent="-221742" defTabSz="886968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 sz="1940">
                <a:latin typeface="+mn-lt"/>
                <a:ea typeface="+mn-ea"/>
                <a:cs typeface="+mn-cs"/>
                <a:sym typeface="Helvetica"/>
              </a:defRPr>
            </a:lvl1pPr>
            <a:lvl2pPr marL="548639" indent="-274319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2pPr>
            <a:lvl3pPr marL="853439" indent="-304799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3pPr>
            <a:lvl4pPr marL="1165860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4pPr>
            <a:lvl5pPr marL="1440180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5pPr>
            <a:lvl6pPr marL="1714500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6pPr>
            <a:lvl7pPr marL="1988820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7pPr>
            <a:lvl8pPr marL="2263139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8pPr>
            <a:lvl9pPr marL="2537460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sz="2000" dirty="0"/>
              <a:t>2008 M. Berman </a:t>
            </a:r>
          </a:p>
          <a:p>
            <a:r>
              <a:rPr sz="2000" dirty="0"/>
              <a:t>effects of nature</a:t>
            </a:r>
            <a:r>
              <a:rPr lang="de-DE" sz="2000" dirty="0"/>
              <a:t>/</a:t>
            </a:r>
            <a:r>
              <a:rPr sz="2000" dirty="0"/>
              <a:t>urban exposure on attention</a:t>
            </a:r>
          </a:p>
          <a:p>
            <a:r>
              <a:rPr sz="2000" dirty="0"/>
              <a:t>2 experiments</a:t>
            </a:r>
          </a:p>
          <a:p>
            <a:pPr marL="0" indent="0">
              <a:buNone/>
            </a:pPr>
            <a:r>
              <a:rPr sz="2000" dirty="0"/>
              <a:t>Experiments provided </a:t>
            </a:r>
            <a:r>
              <a:rPr sz="2000" b="1" dirty="0"/>
              <a:t>validation</a:t>
            </a:r>
            <a:r>
              <a:rPr sz="2000" dirty="0"/>
              <a:t> of ART with nature </a:t>
            </a:r>
            <a:r>
              <a:rPr lang="de-DE" sz="2000" dirty="0"/>
              <a:t>/</a:t>
            </a:r>
            <a:r>
              <a:rPr sz="2000" dirty="0"/>
              <a:t> viewing nature by photos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2" descr="Picture 2"/>
          <p:cNvPicPr>
            <a:picLocks noChangeAspect="1"/>
          </p:cNvPicPr>
          <p:nvPr/>
        </p:nvPicPr>
        <p:blipFill>
          <a:blip r:embed="rId3">
            <a:alphaModFix amt="70000"/>
            <a:extLst/>
          </a:blip>
          <a:srcRect r="35724"/>
          <a:stretch>
            <a:fillRect/>
          </a:stretch>
        </p:blipFill>
        <p:spPr>
          <a:xfrm>
            <a:off x="0" y="3569301"/>
            <a:ext cx="3656013" cy="3199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Picture 10" descr="Picture 10"/>
          <p:cNvPicPr>
            <a:picLocks noChangeAspect="1"/>
          </p:cNvPicPr>
          <p:nvPr/>
        </p:nvPicPr>
        <p:blipFill>
          <a:blip r:embed="rId4">
            <a:alphaModFix amt="70000"/>
            <a:extLst/>
          </a:blip>
          <a:srcRect l="15646" r="17858"/>
          <a:stretch>
            <a:fillRect/>
          </a:stretch>
        </p:blipFill>
        <p:spPr>
          <a:xfrm>
            <a:off x="8302622" y="3565757"/>
            <a:ext cx="3886203" cy="3022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Picture 14" descr="Picture 14"/>
          <p:cNvPicPr>
            <a:picLocks noChangeAspect="1"/>
          </p:cNvPicPr>
          <p:nvPr/>
        </p:nvPicPr>
        <p:blipFill>
          <a:blip r:embed="rId5">
            <a:alphaModFix amt="20000"/>
            <a:extLst/>
          </a:blip>
          <a:stretch>
            <a:fillRect/>
          </a:stretch>
        </p:blipFill>
        <p:spPr>
          <a:xfrm>
            <a:off x="4125233" y="4495800"/>
            <a:ext cx="3778621" cy="21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12"/>
          <p:cNvSpPr txBox="1">
            <a:spLocks noGrp="1"/>
          </p:cNvSpPr>
          <p:nvPr>
            <p:ph type="title"/>
          </p:nvPr>
        </p:nvSpPr>
        <p:spPr>
          <a:xfrm>
            <a:off x="684212" y="333300"/>
            <a:ext cx="9601201" cy="809701"/>
          </a:xfrm>
          <a:prstGeom prst="rect">
            <a:avLst/>
          </a:prstGeom>
        </p:spPr>
        <p:txBody>
          <a:bodyPr/>
          <a:lstStyle/>
          <a:p>
            <a:r>
              <a:rPr dirty="0"/>
              <a:t>Research Question</a:t>
            </a:r>
          </a:p>
        </p:txBody>
      </p:sp>
      <p:sp>
        <p:nvSpPr>
          <p:cNvPr id="113" name="Content Placeholder 13"/>
          <p:cNvSpPr txBox="1">
            <a:spLocks noGrp="1"/>
          </p:cNvSpPr>
          <p:nvPr>
            <p:ph type="body" sz="half" idx="1"/>
          </p:nvPr>
        </p:nvSpPr>
        <p:spPr>
          <a:xfrm>
            <a:off x="1304629" y="1476300"/>
            <a:ext cx="8991601" cy="2819401"/>
          </a:xfrm>
          <a:prstGeom prst="rect">
            <a:avLst/>
          </a:prstGeom>
        </p:spPr>
        <p:txBody>
          <a:bodyPr/>
          <a:lstStyle/>
          <a:p>
            <a:pPr marL="0" indent="-50481" algn="ctr">
              <a:lnSpc>
                <a:spcPct val="150000"/>
              </a:lnSpc>
              <a:spcBef>
                <a:spcPts val="600"/>
              </a:spcBef>
              <a:buSzTx/>
              <a:buNone/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Can we </a:t>
            </a:r>
            <a:r>
              <a:rPr b="1" dirty="0"/>
              <a:t>measure</a:t>
            </a:r>
            <a:r>
              <a:rPr dirty="0"/>
              <a:t> positives </a:t>
            </a:r>
            <a:r>
              <a:rPr b="1" dirty="0"/>
              <a:t>effects</a:t>
            </a:r>
            <a:r>
              <a:rPr dirty="0"/>
              <a:t> for </a:t>
            </a:r>
            <a:r>
              <a:rPr b="1" dirty="0"/>
              <a:t>attention</a:t>
            </a:r>
            <a:r>
              <a:rPr lang="de-DE" b="1" dirty="0"/>
              <a:t> </a:t>
            </a:r>
            <a:r>
              <a:rPr b="1" dirty="0"/>
              <a:t>restoration</a:t>
            </a:r>
            <a:r>
              <a:rPr dirty="0"/>
              <a:t> on individuals exposed to </a:t>
            </a:r>
            <a:r>
              <a:rPr b="1" dirty="0"/>
              <a:t>nature scenes </a:t>
            </a:r>
            <a:r>
              <a:rPr dirty="0"/>
              <a:t>delivered through </a:t>
            </a:r>
            <a:r>
              <a:rPr b="1" dirty="0"/>
              <a:t>Virtual Reality </a:t>
            </a:r>
            <a:r>
              <a:rPr dirty="0"/>
              <a:t>at 10 or less minutes?</a:t>
            </a:r>
          </a:p>
        </p:txBody>
      </p:sp>
      <p:grpSp>
        <p:nvGrpSpPr>
          <p:cNvPr id="116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14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15" name="Picture 8" descr="Picture 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 descr="Picture 2"/>
          <p:cNvPicPr>
            <a:picLocks noChangeAspect="1"/>
          </p:cNvPicPr>
          <p:nvPr/>
        </p:nvPicPr>
        <p:blipFill>
          <a:blip r:embed="rId2">
            <a:alphaModFix amt="35000"/>
            <a:extLst/>
          </a:blip>
          <a:stretch>
            <a:fillRect/>
          </a:stretch>
        </p:blipFill>
        <p:spPr>
          <a:xfrm>
            <a:off x="6771744" y="3649186"/>
            <a:ext cx="5417080" cy="3047108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itle 12"/>
          <p:cNvSpPr txBox="1">
            <a:spLocks noGrp="1"/>
          </p:cNvSpPr>
          <p:nvPr>
            <p:ph type="title"/>
          </p:nvPr>
        </p:nvSpPr>
        <p:spPr>
          <a:xfrm>
            <a:off x="684212" y="333300"/>
            <a:ext cx="9601201" cy="809701"/>
          </a:xfrm>
          <a:prstGeom prst="rect">
            <a:avLst/>
          </a:prstGeom>
        </p:spPr>
        <p:txBody>
          <a:bodyPr/>
          <a:lstStyle/>
          <a:p>
            <a:r>
              <a:t>Research Method</a:t>
            </a:r>
          </a:p>
        </p:txBody>
      </p:sp>
      <p:sp>
        <p:nvSpPr>
          <p:cNvPr id="122" name="Content Placeholder 13"/>
          <p:cNvSpPr txBox="1">
            <a:spLocks noGrp="1"/>
          </p:cNvSpPr>
          <p:nvPr>
            <p:ph type="body" sz="half" idx="1"/>
          </p:nvPr>
        </p:nvSpPr>
        <p:spPr>
          <a:xfrm>
            <a:off x="1293812" y="1676400"/>
            <a:ext cx="9601201" cy="3429000"/>
          </a:xfrm>
          <a:prstGeom prst="rect">
            <a:avLst/>
          </a:prstGeom>
        </p:spPr>
        <p:txBody>
          <a:bodyPr/>
          <a:lstStyle/>
          <a:p>
            <a:r>
              <a:rPr dirty="0"/>
              <a:t>For this study our group will conduct an </a:t>
            </a:r>
            <a:r>
              <a:rPr b="1" dirty="0"/>
              <a:t>experiment</a:t>
            </a:r>
            <a:r>
              <a:rPr dirty="0"/>
              <a:t> </a:t>
            </a:r>
          </a:p>
          <a:p>
            <a:r>
              <a:rPr dirty="0"/>
              <a:t>A combination of </a:t>
            </a:r>
            <a:r>
              <a:rPr b="1" dirty="0"/>
              <a:t>surveys</a:t>
            </a:r>
            <a:r>
              <a:rPr dirty="0"/>
              <a:t> and </a:t>
            </a:r>
            <a:r>
              <a:rPr b="1" dirty="0"/>
              <a:t>interactive test </a:t>
            </a:r>
            <a:r>
              <a:rPr dirty="0"/>
              <a:t>will be administered to assess attention </a:t>
            </a:r>
          </a:p>
          <a:p>
            <a:pPr>
              <a:defRPr b="1"/>
            </a:pPr>
            <a:r>
              <a:rPr dirty="0"/>
              <a:t>Quantitative data </a:t>
            </a:r>
            <a:r>
              <a:rPr b="0" dirty="0"/>
              <a:t>will be gathered and </a:t>
            </a:r>
            <a:r>
              <a:rPr b="0" dirty="0" err="1"/>
              <a:t>analysed</a:t>
            </a:r>
            <a:endParaRPr b="0" dirty="0"/>
          </a:p>
        </p:txBody>
      </p:sp>
      <p:grpSp>
        <p:nvGrpSpPr>
          <p:cNvPr id="125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23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24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renity 16x9">
  <a:themeElements>
    <a:clrScheme name="Serenity 16x9">
      <a:dk1>
        <a:srgbClr val="164B4F"/>
      </a:dk1>
      <a:lt1>
        <a:srgbClr val="FFFFFF"/>
      </a:lt1>
      <a:dk2>
        <a:srgbClr val="A7A7A7"/>
      </a:dk2>
      <a:lt2>
        <a:srgbClr val="535353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0000FF"/>
      </a:hlink>
      <a:folHlink>
        <a:srgbClr val="FF00FF"/>
      </a:folHlink>
    </a:clrScheme>
    <a:fontScheme name="Serenity 16x9">
      <a:majorFont>
        <a:latin typeface="Euphemia"/>
        <a:ea typeface="Euphemia"/>
        <a:cs typeface="Euphemia"/>
      </a:majorFont>
      <a:minorFont>
        <a:latin typeface="Helvetica"/>
        <a:ea typeface="Helvetica"/>
        <a:cs typeface="Helvetica"/>
      </a:minorFont>
    </a:fontScheme>
    <a:fmtScheme name="Serenity 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64B4F"/>
            </a:solidFill>
            <a:effectLst/>
            <a:uFillTx/>
            <a:latin typeface="+mj-lt"/>
            <a:ea typeface="+mj-ea"/>
            <a:cs typeface="+mj-cs"/>
            <a:sym typeface="Euphem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64B4F"/>
            </a:solidFill>
            <a:effectLst/>
            <a:uFillTx/>
            <a:latin typeface="+mj-lt"/>
            <a:ea typeface="+mj-ea"/>
            <a:cs typeface="+mj-cs"/>
            <a:sym typeface="Euphem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erenity 16x9">
  <a:themeElements>
    <a:clrScheme name="Serenity 16x9">
      <a:dk1>
        <a:srgbClr val="164B4F"/>
      </a:dk1>
      <a:lt1>
        <a:srgbClr val="4F3B39"/>
      </a:lt1>
      <a:dk2>
        <a:srgbClr val="A7A7A7"/>
      </a:dk2>
      <a:lt2>
        <a:srgbClr val="535353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0000FF"/>
      </a:hlink>
      <a:folHlink>
        <a:srgbClr val="FF00FF"/>
      </a:folHlink>
    </a:clrScheme>
    <a:fontScheme name="Serenity 16x9">
      <a:majorFont>
        <a:latin typeface="Euphemia"/>
        <a:ea typeface="Euphemia"/>
        <a:cs typeface="Euphemia"/>
      </a:majorFont>
      <a:minorFont>
        <a:latin typeface="Helvetica"/>
        <a:ea typeface="Helvetica"/>
        <a:cs typeface="Helvetica"/>
      </a:minorFont>
    </a:fontScheme>
    <a:fmtScheme name="Serenity 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64B4F"/>
            </a:solidFill>
            <a:effectLst/>
            <a:uFillTx/>
            <a:latin typeface="+mj-lt"/>
            <a:ea typeface="+mj-ea"/>
            <a:cs typeface="+mj-cs"/>
            <a:sym typeface="Euphem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64B4F"/>
            </a:solidFill>
            <a:effectLst/>
            <a:uFillTx/>
            <a:latin typeface="+mj-lt"/>
            <a:ea typeface="+mj-ea"/>
            <a:cs typeface="+mj-cs"/>
            <a:sym typeface="Euphem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786</Words>
  <Application>Microsoft Office PowerPoint</Application>
  <PresentationFormat>Custom</PresentationFormat>
  <Paragraphs>169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Euphemia</vt:lpstr>
      <vt:lpstr>Helvetica</vt:lpstr>
      <vt:lpstr>Helvetica Neue</vt:lpstr>
      <vt:lpstr>Helvetica Neue Medium</vt:lpstr>
      <vt:lpstr>Wingdings</vt:lpstr>
      <vt:lpstr>Serenity 16x9</vt:lpstr>
      <vt:lpstr>Attention Restoration Theory               - how does time influence the outcome?</vt:lpstr>
      <vt:lpstr>Back to Nature</vt:lpstr>
      <vt:lpstr>PowerPoint Presentation</vt:lpstr>
      <vt:lpstr>Topic / Purpose Statement</vt:lpstr>
      <vt:lpstr>Introduction</vt:lpstr>
      <vt:lpstr>Related Works / Literature Review</vt:lpstr>
      <vt:lpstr>Related Works / Literature Review</vt:lpstr>
      <vt:lpstr>Research Question</vt:lpstr>
      <vt:lpstr>Research Method</vt:lpstr>
      <vt:lpstr>Hypothesis</vt:lpstr>
      <vt:lpstr>Preliminary Framework / Setup</vt:lpstr>
      <vt:lpstr>Preliminary Framework / Setup</vt:lpstr>
      <vt:lpstr>PowerPoint Presentation</vt:lpstr>
      <vt:lpstr>Preliminary Framework / Setup</vt:lpstr>
      <vt:lpstr>Preliminary Framework / Setup</vt:lpstr>
      <vt:lpstr>Plan of Attack / Rough Deliverables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Restoration Theory               - how does time influence the outcome?</dc:title>
  <cp:lastModifiedBy>Markus Loennig</cp:lastModifiedBy>
  <cp:revision>10</cp:revision>
  <dcterms:modified xsi:type="dcterms:W3CDTF">2018-10-29T23:24:14Z</dcterms:modified>
</cp:coreProperties>
</file>